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257" r:id="rId3"/>
    <p:sldId id="286" r:id="rId4"/>
    <p:sldId id="259" r:id="rId5"/>
    <p:sldId id="260" r:id="rId6"/>
    <p:sldId id="261" r:id="rId7"/>
    <p:sldId id="262" r:id="rId8"/>
    <p:sldId id="264" r:id="rId9"/>
    <p:sldId id="265" r:id="rId10"/>
    <p:sldId id="285" r:id="rId11"/>
    <p:sldId id="266" r:id="rId12"/>
    <p:sldId id="267" r:id="rId13"/>
    <p:sldId id="268" r:id="rId14"/>
    <p:sldId id="283" r:id="rId15"/>
    <p:sldId id="284" r:id="rId16"/>
    <p:sldId id="269" r:id="rId17"/>
    <p:sldId id="270" r:id="rId18"/>
    <p:sldId id="271" r:id="rId19"/>
    <p:sldId id="282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7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87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/>
          <a:lstStyle>
            <a:lvl1pPr algn="r">
              <a:defRPr sz="1200"/>
            </a:lvl1pPr>
          </a:lstStyle>
          <a:p>
            <a:fld id="{AEE77E8E-0A23-45A2-8326-98A836161CC6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3171" tIns="46586" rIns="93171" bIns="46586" rtlCol="0" anchor="b"/>
          <a:lstStyle>
            <a:lvl1pPr algn="r">
              <a:defRPr sz="1200"/>
            </a:lvl1pPr>
          </a:lstStyle>
          <a:p>
            <a:fld id="{C7787A44-D9D9-4B1E-9E2E-4D84878ECE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70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1A1CD-E438-4B55-A791-C60765DA75BA}" type="datetimeFigureOut">
              <a:rPr lang="en-US" smtClean="0"/>
              <a:t>2/29/2016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DB464-097C-474A-8989-B60F259795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25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DB464-097C-474A-8989-B60F259795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34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7910C33-6EF0-4C23-9F26-D693C494664D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34421E-B200-4C1E-ADA7-C72A29602C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e-land.com/images/Shantung_Maple_Leaf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KoelreuteriaPaniculata5.jp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i.ehow.co.uk/images/a04/ca/9g/serviceberry-trees-800X800.jpg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hyperlink" Target="http://2.bp.blogspot.com/_XpNGX-D3BaY/SP_Dno12obI/AAAAAAAAA4g/b1zyh0wVf7o/s1600-h/fall-color-3.jpg" TargetMode="External"/><Relationship Id="rId4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4.jpeg"/><Relationship Id="rId2" Type="http://schemas.openxmlformats.org/officeDocument/2006/relationships/hyperlink" Target="http://www.maple-trees.com/pages/?pic78=1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en.wikipedia.org/wiki/File:Acer_griseum_Morton_836-58-7.jpg" TargetMode="External"/><Relationship Id="rId5" Type="http://schemas.openxmlformats.org/officeDocument/2006/relationships/image" Target="../media/image43.jpeg"/><Relationship Id="rId4" Type="http://schemas.openxmlformats.org/officeDocument/2006/relationships/hyperlink" Target="http://www.maple-trees.com/pages/?pic78=0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hyperlink" Target="http://upload.wikimedia.org/wikipedia/commons/0/05/Viburnum_lentago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advancedtree.com/viewimage.asp?src=amercran3&amp;title=Close%20up%20of%20fruit%20on%20American%20Cranberry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53.jpeg"/><Relationship Id="rId4" Type="http://schemas.openxmlformats.org/officeDocument/2006/relationships/hyperlink" Target="http://www.advancedtree.com/viewimage.asp?src=amercran_winter&amp;title=American%20Cranberry%20in%20Winter%20Color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7" Type="http://schemas.openxmlformats.org/officeDocument/2006/relationships/image" Target="../media/image62.jpeg"/><Relationship Id="rId2" Type="http://schemas.openxmlformats.org/officeDocument/2006/relationships/hyperlink" Target="http://www.waysidegardens.com/gardening/PD/46016/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www.waysidegardens.com/gardening/PD/47454/" TargetMode="External"/><Relationship Id="rId5" Type="http://schemas.openxmlformats.org/officeDocument/2006/relationships/image" Target="../media/image61.jpeg"/><Relationship Id="rId4" Type="http://schemas.openxmlformats.org/officeDocument/2006/relationships/hyperlink" Target="http://en.wikipedia.org/wiki/File:Weigela_florida0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en.wikipedia.org/wiki/File:Kindred_Spirit_hybrid_oak_leaves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fschmidt.com/introductions/crimsonspire/51807c_popup.html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javascript:%20this.window.close();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mobot.org/gardeninghelp/image.asp?image=C827-1201061js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mobot.org/gardeninghelp/image.asp?image=E660-0901020.jpg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 smtClean="0"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sz="3200" dirty="0">
              <a:solidFill>
                <a:srgbClr val="FFC00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2"/>
          </p:nvPr>
        </p:nvSpPr>
        <p:spPr>
          <a:xfrm>
            <a:off x="381000" y="1524000"/>
            <a:ext cx="3008313" cy="4602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Shantung Maple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25’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20’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7" descr="Shantung Maple Tree Leaf">
            <a:hlinkClick r:id="rId3" tgtFrame="_blank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3886200"/>
            <a:ext cx="20574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53" name="Picture 1" descr="http://bexar-tx.tamu.edu/HomeHort/F1Column/2007%20Articles/Plant%20of%20the%20Week/Shantung%20Mapl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2133600" y="2286000"/>
            <a:ext cx="3352800" cy="3962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762000"/>
            <a:ext cx="4343400" cy="536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Baby Blue Eyes Spruce</a:t>
            </a: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 12’-15’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8’-10’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57325"/>
            <a:ext cx="30480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093720"/>
            <a:ext cx="2401879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241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4038600" cy="513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China Snow Peking Lilac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25’-30’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20’-25’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3429000"/>
            <a:ext cx="146685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14800" y="1676400"/>
            <a:ext cx="45720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C:\Documents and Settings\x5778\Desktop\282x211-images-stories-tree_advice-Syringa_pekinensis_Morton_bark[1]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429000"/>
            <a:ext cx="16002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914400"/>
            <a:ext cx="3008313" cy="52117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Japanese Tree Lilac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15’-25’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15’-20’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3314" name="Picture 2" descr="http://usm.maine.edu/arboretum/04suu2chinlil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71600"/>
            <a:ext cx="440055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6" name="Picture 4" descr="http://usm.maine.edu/arboretum/06fljap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229100"/>
            <a:ext cx="2286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960437"/>
            <a:ext cx="3008313" cy="513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Sergent Crabapple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6’-8’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9’-15’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 descr="http://www.prestogallery.com/graphics/35_pd11334_1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0" y="1905000"/>
            <a:ext cx="3657600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tree-img" descr="Sargent Crabapple—Malus sargentii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1981200"/>
            <a:ext cx="21336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8" name="Picture 2" descr="http://www.prestogallery.com/graphics/35_pd11334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4648200"/>
            <a:ext cx="1647825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4114800" cy="513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Sugar </a:t>
            </a:r>
            <a:r>
              <a:rPr lang="en-US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Tyme</a:t>
            </a: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Crabapple</a:t>
            </a: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20 ft.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 ft.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67200"/>
            <a:ext cx="2362200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4404360" cy="3474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362325"/>
            <a:ext cx="19050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7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838200"/>
            <a:ext cx="6096000" cy="5287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Royal Raindrops Crabapple</a:t>
            </a: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20’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29640"/>
            <a:ext cx="3634739" cy="484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16" y="3733800"/>
            <a:ext cx="1950824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676400"/>
            <a:ext cx="192024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83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3581400" cy="50593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Golden Rain Tree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25’-30’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25’-30’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roduct_thumbnail" descr="Golden Raintree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981200"/>
            <a:ext cx="38100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upload.wikimedia.org/wikipedia/commons/thumb/f/fc/KoelreuteriaPaniculata5.jpg/220px-KoelreuteriaPaniculata5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3048000"/>
            <a:ext cx="1828800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008313" cy="4983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Serviceberry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 15’-25’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15’-20’ 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 descr="About Serviceberry Treesthumbnail">
            <a:hlinkClick r:id="rId2" tooltip="&quot;link to article main thumbnail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981200"/>
            <a:ext cx="3276600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owny Serviceberry, Amelanchier arborea - Barbara W. Elli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1447800"/>
            <a:ext cx="2133600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BLOGGER_PHOTO_ID_5260137975537639858" descr="http://2.bp.blogspot.com/_XpNGX-D3BaY/SP_Dno12obI/AAAAAAAAA4g/b1zyh0wVf7o/s400/fall-color-3.jpg">
            <a:hlinkClick r:id="rId5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77000" y="4191000"/>
            <a:ext cx="1981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838200"/>
            <a:ext cx="3810000" cy="5287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Paperbark Maple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20’-30’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15’-20’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acer_griseum_paperbark-2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057400"/>
            <a:ext cx="1733550" cy="1428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cer_griseum2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4114800"/>
            <a:ext cx="17526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6" name="Picture 2" descr="http://upload.wikimedia.org/wikipedia/commons/thumb/c/cb/Acer_griseum_Morton_836-58-7.jpg/220px-Acer_griseum_Morton_836-58-7.jpg">
            <a:hlinkClick r:id="rId6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2895600" y="1752600"/>
            <a:ext cx="3225800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3050"/>
            <a:ext cx="3008313" cy="4127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838200"/>
            <a:ext cx="3429000" cy="5287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Cornelian Cherry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13716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20’</a:t>
            </a:r>
          </a:p>
          <a:p>
            <a:pPr marL="137160" indent="0">
              <a:buNone/>
            </a:pP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Spread:  20’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026" name="Picture 2" descr="C:\Documents and Settings\x5778\Desktop\cornusmasform%20190x250%20jpg[1]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676400"/>
            <a:ext cx="2895600" cy="4203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 descr="C:\Documents and Settings\x5778\Desktop\fruit[1]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191000"/>
            <a:ext cx="1926568" cy="2073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x5778\Desktop\corneliancherry[1]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447800"/>
            <a:ext cx="1845560" cy="20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6400800" cy="4602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Rugged Charm Tartarian Maple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20’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</a:t>
            </a:r>
          </a:p>
        </p:txBody>
      </p:sp>
      <p:pic>
        <p:nvPicPr>
          <p:cNvPr id="24578" name="Picture 2" descr="http://www.uxbridgenurseries.com/020~What's_New/.large/Spring_Flurry_Serviceberry_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2438400" y="2438400"/>
            <a:ext cx="3200400" cy="381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0" name="Picture 4" descr="Tatarian map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5029200"/>
            <a:ext cx="1092200" cy="112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2" name="Picture 6" descr="http://www.jfschmidt.com/introductions/ruggedcharm/03505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48400" y="2438400"/>
            <a:ext cx="2362200" cy="2044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3429000" cy="5135563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Nannyberry Viburnum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15’-18’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 8’-12’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 descr="File:Viburnum lentago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066800"/>
            <a:ext cx="3505200" cy="2291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3400" y="4038600"/>
            <a:ext cx="35052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685800"/>
            <a:ext cx="3008313" cy="5440363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Arrowwood</a:t>
            </a: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Viburnum</a:t>
            </a:r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6’-8’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6’-15’</a:t>
            </a:r>
          </a:p>
          <a:p>
            <a:endParaRPr lang="en-US" sz="3200" dirty="0" smtClean="0">
              <a:latin typeface="Bodoni MT" pitchFamily="18" charset="0"/>
            </a:endParaRPr>
          </a:p>
          <a:p>
            <a:endParaRPr lang="en-US" sz="3200" dirty="0">
              <a:latin typeface="Bodoni MT" pitchFamily="18" charset="0"/>
            </a:endParaRPr>
          </a:p>
        </p:txBody>
      </p:sp>
      <p:pic>
        <p:nvPicPr>
          <p:cNvPr id="5" name="PictureDisplay" descr="http://www.extension.uiuc.edu/photolib/lib17/inset/shrubs138b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90800" y="1219200"/>
            <a:ext cx="3492500" cy="304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Picture of arrowwood viburnum shrubs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3810000"/>
            <a:ext cx="35814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990600"/>
            <a:ext cx="8382000" cy="513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Bodoni MT" pitchFamily="18" charset="0"/>
              </a:rPr>
              <a:t>          </a:t>
            </a: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American Highbush Cranberry Viburnum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Ht:  9’-12’             Spread:  9’-12’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 descr="Close up of fruit on American Cranberry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9600" y="2667000"/>
            <a:ext cx="3590925" cy="3505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www.advancedtree.com/images/amercran_winter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2667000"/>
            <a:ext cx="342900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127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4038600" cy="5135563"/>
          </a:xfrm>
        </p:spPr>
        <p:txBody>
          <a:bodyPr>
            <a:normAutofit/>
          </a:bodyPr>
          <a:lstStyle/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Seven Sons Flower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 15’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12’ 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PictureDisplay" descr="http://www.extension.uiuc.edu/photolib/lib17/inset/shrubs59f.jpg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53000" y="609600"/>
            <a:ext cx="35052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Display" descr="http://www.extension.uiuc.edu/photolib/lib17/inset/shrubs59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743200"/>
            <a:ext cx="350520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Display" descr="http://www.extension.uiuc.edu/photolib/lib17/inset/shrubs59a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800600"/>
            <a:ext cx="350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914400"/>
            <a:ext cx="3008313" cy="513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Common Lilac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8’-15’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6”-12”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Korean Lilac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5’-7’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5’-7’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0" y="457200"/>
            <a:ext cx="4419600" cy="250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www.gardeningcentral.org/images/korean_lilac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3352800"/>
            <a:ext cx="4419600" cy="2667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4572000" cy="50593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Burning Bush Euonymus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9’-12’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9’-12’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 descr="Burning Bush (Euonymus alata &quot;Compactus&quot;)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24200" y="1981200"/>
            <a:ext cx="50292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3008313" cy="4906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Weigela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3’-8’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3’-8’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 descr="Variegata is 4- to 6-foot shrub with 5- to 7-foot spread, creamy-edged foliage on neat habit, and clusters of pinkish-rose flowers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752600"/>
            <a:ext cx="2590800" cy="2209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http://upload.wikimedia.org/wikipedia/commons/thumb/c/c8/Weigela_florida0.jpg/220px-Weigela_florida0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3429000"/>
            <a:ext cx="1924050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waysidegardens.com/web_images/WaysideGardens/products/47454t.jpg">
            <a:hlinkClick r:id="rId6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371600" y="3886200"/>
            <a:ext cx="2590800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1755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219200"/>
            <a:ext cx="4038600" cy="4906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Bottlebrush Buckeye</a:t>
            </a: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6’-12’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15’-20’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Display" descr="http://www.extension.uiuc.edu/photolib/lib17/inset/shrubs05a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981200"/>
            <a:ext cx="4114800" cy="29260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Display" descr="http://www.extension.uiuc.edu/photolib/lib17/inset/shrubs05c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2590800" cy="192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Display" descr="http://www.extension.uiuc.edu/photolib/lib17/inset/shrubs05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4495800"/>
            <a:ext cx="2590800" cy="1737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685801"/>
            <a:ext cx="8282420" cy="5181600"/>
          </a:xfrm>
        </p:spPr>
        <p:txBody>
          <a:bodyPr>
            <a:normAutofit lnSpcReduction="10000"/>
          </a:bodyPr>
          <a:lstStyle/>
          <a:p>
            <a:endParaRPr lang="en-US" sz="3200" dirty="0" smtClean="0"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</a:t>
            </a: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3’-5’</a:t>
            </a:r>
          </a:p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Spread:  3’-5’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Endless Summer Hydrangea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399"/>
            <a:ext cx="2783069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9" y="2838703"/>
            <a:ext cx="2801583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958" y="533400"/>
            <a:ext cx="3790950" cy="2524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7913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3543300" cy="2834640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Hot Wings </a:t>
            </a:r>
            <a:r>
              <a:rPr lang="en-US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Tatarian</a:t>
            </a: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Maple</a:t>
            </a: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32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32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</a:t>
            </a:r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20’-25’</a:t>
            </a:r>
          </a:p>
          <a:p>
            <a:r>
              <a:rPr 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                                                          Spread:  15’-20’</a:t>
            </a:r>
            <a:endParaRPr lang="en-US" sz="32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998"/>
            <a:ext cx="1948819" cy="2926080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052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838200"/>
            <a:ext cx="3810000" cy="52879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Kindred Spirit Oak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20’-30’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4’-6’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http://upload.wikimedia.org/wikipedia/en/thumb/3/3f/Kindred_Spirit_hybrid_oak_leaves.jpg/108px-Kindred_Spirit_hybrid_oak_leaves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733800"/>
            <a:ext cx="21336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06" name="Picture 2" descr="http://www.sesterfarms.com/Img/plants/kindredspiritoakjpg-10041757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667000" y="1828800"/>
            <a:ext cx="3047999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762000"/>
            <a:ext cx="3962400" cy="5364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Crimson Spire Oak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45’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 flipH="1">
            <a:off x="2590800" y="2209800"/>
            <a:ext cx="3581400" cy="3916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20481" name="Picture 1" descr="C:\Documents and Settings\x5778\Desktop\crimson_spire_fc_home_2[1]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524000"/>
            <a:ext cx="3825875" cy="4872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http://www.jfschmidt.com/introductions/crimsonspire/51807c_thumb.jpg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0" y="4191000"/>
            <a:ext cx="22860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5651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3008313" cy="50593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Chinese Fringe Tree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15’-20’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15’-20’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Content Placeholder 4" descr="Fringe-tree1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1400" y="2057400"/>
            <a:ext cx="25908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Fringe-tree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743200"/>
            <a:ext cx="2362200" cy="22355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066800"/>
            <a:ext cx="4495800" cy="50593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Spruce Oriental ‘</a:t>
            </a:r>
            <a:r>
              <a:rPr lang="en-US" sz="32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Gowdy</a:t>
            </a:r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’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4’-6’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3’-4’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Documents and Settings\x5778\Desktop\100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828800"/>
            <a:ext cx="5079082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cdn3.iofferphoto.com/img/item/147/541/325/YzLQ.jpg">
            <a:hlinkClick r:id="rId3" tooltip="&quot;Click to close window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2286000"/>
            <a:ext cx="2057400" cy="16188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641350"/>
          </a:xfrm>
        </p:spPr>
        <p:txBody>
          <a:bodyPr/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3008313" cy="51355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Vanderwolf Pine</a:t>
            </a: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Ht</a:t>
            </a:r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:  20’-30’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15’-20’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17410" name="Picture 2" descr="http://www.mobot.org/gardeninghelp/images/low/thmb/C827-1201061js.jpg">
            <a:hlinkClick r:id="rId2" tooltip="Click to view larger imag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609600"/>
            <a:ext cx="3571875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Content Placeholder 4" descr="http://www.donnan.com/images/PineCand3.JPG"/>
          <p:cNvPicPr>
            <a:picLocks noGrp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 bwMode="auto">
          <a:xfrm>
            <a:off x="2743200" y="1905000"/>
            <a:ext cx="3581400" cy="4419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488950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OPPD</a:t>
            </a:r>
            <a:r>
              <a:rPr lang="en-US" sz="3200" dirty="0">
                <a:solidFill>
                  <a:srgbClr val="CEB966">
                    <a:tint val="73000"/>
                    <a:satMod val="180000"/>
                  </a:srgbClr>
                </a:solidFill>
                <a:latin typeface="Arial Narrow" panose="020B0606020202030204" pitchFamily="34" charset="0"/>
              </a:rPr>
              <a:t> </a:t>
            </a:r>
            <a:r>
              <a:rPr lang="en-US" sz="3200" dirty="0">
                <a:solidFill>
                  <a:srgbClr val="FFC000"/>
                </a:solidFill>
                <a:latin typeface="Arial Narrow" panose="020B0606020202030204" pitchFamily="34" charset="0"/>
              </a:rPr>
              <a:t>Forestry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43000"/>
            <a:ext cx="3008313" cy="4983163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Fat Albert Spruce</a:t>
            </a:r>
          </a:p>
          <a:p>
            <a:endParaRPr lang="en-US" sz="2000" dirty="0" smtClean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Ht:  10’-15’</a:t>
            </a:r>
          </a:p>
          <a:p>
            <a:r>
              <a:rPr lang="en-US" sz="24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Spread:  7’-10’</a:t>
            </a:r>
            <a:endParaRPr lang="en-US" sz="24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Picture 5" descr="http://www.mobot.org/gardeninghelp/images/low/thmb/E660-0901020.jpg">
            <a:hlinkClick r:id="rId2" tgtFrame="_blank" tooltip="&quot;Click to view larger image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3657600"/>
            <a:ext cx="1971675" cy="2047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676400"/>
            <a:ext cx="3090922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806</TotalTime>
  <Words>468</Words>
  <Application>Microsoft Office PowerPoint</Application>
  <PresentationFormat>On-screen Show (4:3)</PresentationFormat>
  <Paragraphs>195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 Narrow</vt:lpstr>
      <vt:lpstr>Bodoni MT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  <vt:lpstr>OPPD Forestry</vt:lpstr>
    </vt:vector>
  </TitlesOfParts>
  <Company>OPPD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OPPD Forestry</dc:title>
  <dc:creator>david vincent walsh</dc:creator>
  <cp:lastModifiedBy>WALSH, DAVID V</cp:lastModifiedBy>
  <cp:revision>88</cp:revision>
  <cp:lastPrinted>2013-03-06T14:40:31Z</cp:lastPrinted>
  <dcterms:created xsi:type="dcterms:W3CDTF">2011-03-30T17:53:24Z</dcterms:created>
  <dcterms:modified xsi:type="dcterms:W3CDTF">2016-02-29T15:42:29Z</dcterms:modified>
  <cp:contentStatus/>
</cp:coreProperties>
</file>